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92080-EA4B-495B-BEAA-864224E18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902A66-F2D5-480F-A675-6B6268D85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9F0E79-11F3-41DB-84B6-3168F8D0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EFB158-FCFE-4FAD-9D3B-F1547E5C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E87B77-4373-4E04-830C-EFD0F26D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07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855D27-BAFB-47B4-A1FD-8BB42C3A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4A76E1-340E-4207-8FBC-3BDF973BB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13C8A0-124D-4D8C-83BA-7D3419A7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593BC3-9651-4E77-820C-4C133ACA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76AC8-ADBC-4A52-9B83-DF53808E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6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869D255-5726-4A06-88F8-638CE7FCA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811655-8EF5-46C6-93D2-C6FB76635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E5D045-87AD-46EF-977E-D5E3D468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A965B-C184-45A3-BB7F-5BA7A74F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E86226-F88A-40D6-9092-3C83BC4D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87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5547F-6257-4AF0-A45E-1EEEAC7A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5D2F5E-F580-4FF3-8EF6-52D863A0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471052-6B5F-42B6-A77E-0F03B866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57E80E-E240-4CD4-B0CB-D73F5276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0634D-D1E0-439B-A7BF-4163756F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60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F49C8-D955-4B18-8635-3508D1DE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0D15C5-97AC-4214-AD17-752F22B8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95B9C-D50B-4649-8B4C-875DC135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0DFB64-0B4C-4775-AE92-EEF130C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64E8D4-0B3E-49A9-9756-CF0439C8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32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302754-4962-4754-AB5D-D9651F84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9E23CC-53E7-48A8-A568-284B46AAF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BD6D05-12FE-4A84-9B1A-DF069824A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06086-A635-4835-A5BA-BAC2413F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BA2703-FB75-4EE2-8B65-629E1E45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1854E9-E8EE-46EF-8F1C-D239F674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7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E2659-0157-4F4D-BEBD-9D29E7F5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4E31B2-A282-4E94-A3C4-D22F6D22D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7E4C7A-8872-4DDB-B8E7-94559AAB8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8596C3-DBDB-4C2E-A330-750DF7F6D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89614D-0729-4ED9-885F-04CA91EF3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CE7D20E-DC18-4CC7-9DBC-13B1EFE2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499F5D-A859-4D15-B834-EAD349F7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28B566-AC1D-48B2-9300-F89CA19E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92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B973E-A038-40A6-A60E-D83D3AE0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6026B6-6291-47EE-AE13-A638A0C7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158BFA-CC75-4197-8F34-8F4ADCBB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CA67B8-B967-4D28-AAB4-826CC3FF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72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5A5FA6-66EA-4B02-950A-CCCC369C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FC0BF7-7639-4D59-935A-4100B946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A1E3A2-C600-4393-A979-C7C0A4BA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2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D1722-68CB-4831-BE6F-0B5F6054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9AEFFA-F75C-4DAB-B5BD-E531C71C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657738-2465-4095-9D7A-80392F03F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FFF1AE-3E88-486E-9A34-44CB82D5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5ED73A-5584-429A-8357-52C7C970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C0FB1C-1020-4C13-86FB-32F25BC4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18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9502E-E80C-4CDD-8527-771B94C2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DCDE05-8EB0-40E8-873C-15C429566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31A622-C81F-4151-8C8D-280DA4B9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F16B66-54E2-445A-B1AF-D45CD89A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BB4C31-CAE8-4DB3-BE1B-6512FB33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E58270-2D51-4D8E-91D9-D7AB7323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08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93BD59-6B9B-4DFB-AADF-D289A432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A7CB-F714-4486-9FAB-D23C82F43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6F127-4CA2-4085-A925-30ECC17B2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CC9B-4B20-46F1-9342-85D372D7C56E}" type="datetimeFigureOut">
              <a:rPr lang="fr-FR" smtClean="0"/>
              <a:t>28/07/2019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2A057-F256-4D42-B6D3-558C6C523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E38905-0142-4CE1-AA34-518F2570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318B0-5D8D-43DA-A704-0755CF703A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0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anseur&#10;&#10;Description générée automatiquement">
            <a:extLst>
              <a:ext uri="{FF2B5EF4-FFF2-40B4-BE49-F238E27FC236}">
                <a16:creationId xmlns:a16="http://schemas.microsoft.com/office/drawing/2014/main" id="{06D2F48F-53E0-468A-9D86-5DA358C42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9CB707-DE59-4872-81B2-FC447B812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Les classes</a:t>
            </a:r>
          </a:p>
        </p:txBody>
      </p:sp>
    </p:spTree>
    <p:extLst>
      <p:ext uri="{BB962C8B-B14F-4D97-AF65-F5344CB8AC3E}">
        <p14:creationId xmlns:p14="http://schemas.microsoft.com/office/powerpoint/2010/main" val="139068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 descr="Une image contenant habits, personne, femme&#10;&#10;Description générée automatiquement">
            <a:extLst>
              <a:ext uri="{FF2B5EF4-FFF2-40B4-BE49-F238E27FC236}">
                <a16:creationId xmlns:a16="http://schemas.microsoft.com/office/drawing/2014/main" id="{E993E6BC-8DE2-4349-8441-A7C3459C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9" r="1" b="41680"/>
          <a:stretch/>
        </p:blipFill>
        <p:spPr>
          <a:xfrm>
            <a:off x="2" y="-6235"/>
            <a:ext cx="3271099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FFA5188-F5CB-42DA-9973-CC44C653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r="1" b="60964"/>
          <a:stretch/>
        </p:blipFill>
        <p:spPr>
          <a:xfrm>
            <a:off x="7230360" y="10"/>
            <a:ext cx="4961642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5" name="Image 14" descr="Une image contenant patinage, homme, bâtiment, personne&#10;&#10;Description générée automatiquement">
            <a:extLst>
              <a:ext uri="{FF2B5EF4-FFF2-40B4-BE49-F238E27FC236}">
                <a16:creationId xmlns:a16="http://schemas.microsoft.com/office/drawing/2014/main" id="{D7B11FF3-1DAC-45F3-B125-9602B582B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31880"/>
          <a:stretch/>
        </p:blipFill>
        <p:spPr>
          <a:xfrm>
            <a:off x="4553147" y="-6235"/>
            <a:ext cx="3800208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Image 6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78EC57BA-056A-4320-A2A2-FC179790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7" r="1" b="42056"/>
          <a:stretch/>
        </p:blipFill>
        <p:spPr>
          <a:xfrm>
            <a:off x="5250730" y="2660089"/>
            <a:ext cx="6941269" cy="4197911"/>
          </a:xfrm>
          <a:custGeom>
            <a:avLst/>
            <a:gdLst>
              <a:gd name="connsiteX0" fmla="*/ 1945141 w 6838950"/>
              <a:gd name="connsiteY0" fmla="*/ 0 h 4197911"/>
              <a:gd name="connsiteX1" fmla="*/ 1951364 w 6838950"/>
              <a:gd name="connsiteY1" fmla="*/ 0 h 4197911"/>
              <a:gd name="connsiteX2" fmla="*/ 3141155 w 6838950"/>
              <a:gd name="connsiteY2" fmla="*/ 0 h 4197911"/>
              <a:gd name="connsiteX3" fmla="*/ 4791200 w 6838950"/>
              <a:gd name="connsiteY3" fmla="*/ 0 h 4197911"/>
              <a:gd name="connsiteX4" fmla="*/ 6838950 w 6838950"/>
              <a:gd name="connsiteY4" fmla="*/ 0 h 4197911"/>
              <a:gd name="connsiteX5" fmla="*/ 6838950 w 6838950"/>
              <a:gd name="connsiteY5" fmla="*/ 4197911 h 4197911"/>
              <a:gd name="connsiteX6" fmla="*/ 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46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71D692B-29BB-4F87-B9A2-4502F14F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951027"/>
            <a:ext cx="4746863" cy="213036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L’Agent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</a:t>
            </a:r>
            <a:r>
              <a:rPr lang="en-US" sz="1400" dirty="0" err="1">
                <a:solidFill>
                  <a:srgbClr val="FFFFFF"/>
                </a:solidFill>
              </a:rPr>
              <a:t>récolte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d’information</a:t>
            </a:r>
            <a:r>
              <a:rPr lang="en-US" sz="1400" dirty="0">
                <a:solidFill>
                  <a:srgbClr val="FFFFFF"/>
                </a:solidFill>
              </a:rPr>
              <a:t> et dans </a:t>
            </a:r>
            <a:r>
              <a:rPr lang="en-US" sz="1400" dirty="0" err="1">
                <a:solidFill>
                  <a:srgbClr val="FFFFFF"/>
                </a:solidFill>
              </a:rPr>
              <a:t>l’espionage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Maitre</a:t>
            </a:r>
            <a:r>
              <a:rPr lang="en-US" sz="1400" dirty="0">
                <a:solidFill>
                  <a:srgbClr val="FFFFFF"/>
                </a:solidFill>
              </a:rPr>
              <a:t>-Lame, un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le </a:t>
            </a:r>
            <a:r>
              <a:rPr lang="en-US" sz="1400" dirty="0" err="1">
                <a:solidFill>
                  <a:srgbClr val="FFFFFF"/>
                </a:solidFill>
              </a:rPr>
              <a:t>maniement</a:t>
            </a:r>
            <a:r>
              <a:rPr lang="en-US" sz="1400" dirty="0">
                <a:solidFill>
                  <a:srgbClr val="FFFFFF"/>
                </a:solidFill>
              </a:rPr>
              <a:t> aux </a:t>
            </a:r>
            <a:r>
              <a:rPr lang="en-US" sz="1400" dirty="0" err="1">
                <a:solidFill>
                  <a:srgbClr val="FFFFFF"/>
                </a:solidFill>
              </a:rPr>
              <a:t>couteaux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spécialiste</a:t>
            </a:r>
            <a:r>
              <a:rPr lang="en-US" sz="1400" dirty="0">
                <a:solidFill>
                  <a:srgbClr val="FFFFFF"/>
                </a:solidFill>
              </a:rPr>
              <a:t> du lancer de </a:t>
            </a:r>
            <a:r>
              <a:rPr lang="en-US" sz="1400" dirty="0" err="1">
                <a:solidFill>
                  <a:srgbClr val="FFFFFF"/>
                </a:solidFill>
              </a:rPr>
              <a:t>dague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Marche-Ombre, un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des sorts de dissimulation et </a:t>
            </a:r>
            <a:r>
              <a:rPr lang="en-US" sz="1400" dirty="0" err="1">
                <a:solidFill>
                  <a:srgbClr val="FFFFFF"/>
                </a:solidFill>
              </a:rPr>
              <a:t>déplacement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ce</a:t>
            </a:r>
            <a:r>
              <a:rPr lang="en-US" sz="1400" dirty="0">
                <a:solidFill>
                  <a:srgbClr val="FFFFFF"/>
                </a:solidFill>
              </a:rPr>
              <a:t> qui le rend polyvalent entre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Magique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L’Escroc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les </a:t>
            </a:r>
            <a:r>
              <a:rPr lang="en-US" sz="1400" dirty="0" err="1">
                <a:solidFill>
                  <a:srgbClr val="FFFFFF"/>
                </a:solidFill>
              </a:rPr>
              <a:t>mauvais</a:t>
            </a:r>
            <a:r>
              <a:rPr lang="en-US" sz="1400" dirty="0">
                <a:solidFill>
                  <a:srgbClr val="FFFFFF"/>
                </a:solidFill>
              </a:rPr>
              <a:t> tours et tout </a:t>
            </a:r>
            <a:r>
              <a:rPr lang="en-US" sz="1400" dirty="0" err="1">
                <a:solidFill>
                  <a:srgbClr val="FFFFFF"/>
                </a:solidFill>
              </a:rPr>
              <a:t>ce</a:t>
            </a:r>
            <a:r>
              <a:rPr lang="en-US" sz="1400" dirty="0">
                <a:solidFill>
                  <a:srgbClr val="FFFFFF"/>
                </a:solidFill>
              </a:rPr>
              <a:t> qui </a:t>
            </a:r>
            <a:r>
              <a:rPr lang="en-US" sz="1400" dirty="0" err="1">
                <a:solidFill>
                  <a:srgbClr val="FFFFFF"/>
                </a:solidFill>
              </a:rPr>
              <a:t>touche</a:t>
            </a:r>
            <a:r>
              <a:rPr lang="en-US" sz="1400" dirty="0">
                <a:solidFill>
                  <a:srgbClr val="FFFFFF"/>
                </a:solidFill>
              </a:rPr>
              <a:t> au vol et à </a:t>
            </a:r>
            <a:r>
              <a:rPr lang="en-US" sz="1400" dirty="0" err="1">
                <a:solidFill>
                  <a:srgbClr val="FFFFFF"/>
                </a:solidFill>
              </a:rPr>
              <a:t>l’escroquerie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Traqueur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Furtif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chasse à la prime.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E05316-B6D3-4142-AFE1-3D0CB70A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Les Sous-Classes Furtives</a:t>
            </a:r>
          </a:p>
        </p:txBody>
      </p:sp>
      <p:pic>
        <p:nvPicPr>
          <p:cNvPr id="26" name="Espace réservé du contenu 10">
            <a:extLst>
              <a:ext uri="{FF2B5EF4-FFF2-40B4-BE49-F238E27FC236}">
                <a16:creationId xmlns:a16="http://schemas.microsoft.com/office/drawing/2014/main" id="{4D97DA6A-9F9B-4F9C-A0D3-1FEF8D2123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" r="3" b="37773"/>
          <a:stretch/>
        </p:blipFill>
        <p:spPr>
          <a:xfrm>
            <a:off x="2168165" y="10"/>
            <a:ext cx="3494279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59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993E6BC-8DE2-4349-8441-A7C3459C2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6235"/>
            <a:ext cx="3167406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2" name="Espace réservé du contenu 4">
            <a:extLst>
              <a:ext uri="{FF2B5EF4-FFF2-40B4-BE49-F238E27FC236}">
                <a16:creationId xmlns:a16="http://schemas.microsoft.com/office/drawing/2014/main" id="{5FFA5188-F5CB-42DA-9973-CC44C653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494" y="10"/>
            <a:ext cx="4914506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B11FF3-1DAC-45F3-B125-9602B582B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8306" y="0"/>
            <a:ext cx="3902696" cy="2510688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EC57BA-056A-4320-A2A2-FC1797907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0157" y="2660089"/>
            <a:ext cx="6931843" cy="4197911"/>
          </a:xfrm>
          <a:custGeom>
            <a:avLst/>
            <a:gdLst>
              <a:gd name="connsiteX0" fmla="*/ 1945141 w 6838950"/>
              <a:gd name="connsiteY0" fmla="*/ 0 h 4197911"/>
              <a:gd name="connsiteX1" fmla="*/ 1951364 w 6838950"/>
              <a:gd name="connsiteY1" fmla="*/ 0 h 4197911"/>
              <a:gd name="connsiteX2" fmla="*/ 3141155 w 6838950"/>
              <a:gd name="connsiteY2" fmla="*/ 0 h 4197911"/>
              <a:gd name="connsiteX3" fmla="*/ 4791200 w 6838950"/>
              <a:gd name="connsiteY3" fmla="*/ 0 h 4197911"/>
              <a:gd name="connsiteX4" fmla="*/ 6838950 w 6838950"/>
              <a:gd name="connsiteY4" fmla="*/ 0 h 4197911"/>
              <a:gd name="connsiteX5" fmla="*/ 6838950 w 6838950"/>
              <a:gd name="connsiteY5" fmla="*/ 4197911 h 4197911"/>
              <a:gd name="connsiteX6" fmla="*/ 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46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71D692B-29BB-4F87-B9A2-4502F14F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4110475"/>
            <a:ext cx="4746863" cy="2130364"/>
          </a:xfrm>
        </p:spPr>
        <p:txBody>
          <a:bodyPr anchor="ctr">
            <a:noAutofit/>
          </a:bodyPr>
          <a:lstStyle/>
          <a:p>
            <a:r>
              <a:rPr lang="en-US" sz="1400" dirty="0" err="1"/>
              <a:t>L’Arpenteur</a:t>
            </a:r>
            <a:r>
              <a:rPr lang="en-US" sz="1400" dirty="0"/>
              <a:t>, un Distance qui </a:t>
            </a:r>
            <a:r>
              <a:rPr lang="en-US" sz="1400" dirty="0" err="1"/>
              <a:t>s’est</a:t>
            </a:r>
            <a:r>
              <a:rPr lang="en-US" sz="1400" dirty="0"/>
              <a:t> </a:t>
            </a:r>
            <a:r>
              <a:rPr lang="en-US" sz="1400" dirty="0" err="1"/>
              <a:t>spécialisé</a:t>
            </a:r>
            <a:r>
              <a:rPr lang="en-US" sz="1400" dirty="0"/>
              <a:t> dans la filature et la </a:t>
            </a:r>
            <a:r>
              <a:rPr lang="en-US" sz="1400" dirty="0" err="1"/>
              <a:t>traque</a:t>
            </a:r>
            <a:r>
              <a:rPr lang="en-US" sz="1400" dirty="0"/>
              <a:t> à distance.</a:t>
            </a:r>
          </a:p>
          <a:p>
            <a:r>
              <a:rPr lang="en-US" sz="1400" dirty="0"/>
              <a:t>La Brume </a:t>
            </a:r>
            <a:r>
              <a:rPr lang="en-US" sz="1400" dirty="0" err="1"/>
              <a:t>Mortelle</a:t>
            </a:r>
            <a:r>
              <a:rPr lang="en-US" sz="1400" dirty="0"/>
              <a:t>, un Distance qui </a:t>
            </a:r>
            <a:r>
              <a:rPr lang="en-US" sz="1400" dirty="0" err="1"/>
              <a:t>s’est</a:t>
            </a:r>
            <a:r>
              <a:rPr lang="en-US" sz="1400" dirty="0"/>
              <a:t> </a:t>
            </a:r>
            <a:r>
              <a:rPr lang="en-US" sz="1400" dirty="0" err="1"/>
              <a:t>spécialisé</a:t>
            </a:r>
            <a:r>
              <a:rPr lang="en-US" sz="1400" dirty="0"/>
              <a:t> dans </a:t>
            </a:r>
            <a:r>
              <a:rPr lang="en-US" sz="1400" dirty="0" err="1"/>
              <a:t>l’influence</a:t>
            </a:r>
            <a:r>
              <a:rPr lang="en-US" sz="1400" dirty="0"/>
              <a:t> des combats </a:t>
            </a:r>
            <a:r>
              <a:rPr lang="en-US" sz="1400" dirty="0" err="1"/>
              <a:t>ce</a:t>
            </a:r>
            <a:r>
              <a:rPr lang="en-US" sz="1400" dirty="0"/>
              <a:t> qui le rend polyvalent entre Distance et </a:t>
            </a:r>
            <a:r>
              <a:rPr lang="en-US" sz="1400" dirty="0" err="1"/>
              <a:t>Furtif</a:t>
            </a:r>
            <a:r>
              <a:rPr lang="en-US" sz="1400" dirty="0"/>
              <a:t>.</a:t>
            </a:r>
          </a:p>
          <a:p>
            <a:r>
              <a:rPr lang="en-US" sz="1400" dirty="0"/>
              <a:t>Le Tirailleur, un Distance </a:t>
            </a:r>
            <a:r>
              <a:rPr lang="en-US" sz="1400" dirty="0" err="1"/>
              <a:t>spécialisé</a:t>
            </a:r>
            <a:r>
              <a:rPr lang="en-US" sz="1400" dirty="0"/>
              <a:t> dans le </a:t>
            </a:r>
            <a:r>
              <a:rPr lang="en-US" sz="1400" dirty="0" err="1"/>
              <a:t>harcèlement</a:t>
            </a:r>
            <a:r>
              <a:rPr lang="en-US" sz="1400" dirty="0"/>
              <a:t> de coups à distance afin de </a:t>
            </a:r>
            <a:r>
              <a:rPr lang="en-US" sz="1400" dirty="0" err="1"/>
              <a:t>submergé</a:t>
            </a:r>
            <a:r>
              <a:rPr lang="en-US" sz="1400" dirty="0"/>
              <a:t> </a:t>
            </a:r>
            <a:r>
              <a:rPr lang="en-US" sz="1400" dirty="0" err="1"/>
              <a:t>ses</a:t>
            </a:r>
            <a:r>
              <a:rPr lang="en-US" sz="1400" dirty="0"/>
              <a:t> </a:t>
            </a:r>
            <a:r>
              <a:rPr lang="en-US" sz="1400" dirty="0" err="1"/>
              <a:t>adversaires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Faiseur</a:t>
            </a:r>
            <a:r>
              <a:rPr lang="en-US" sz="1400" dirty="0"/>
              <a:t> de </a:t>
            </a:r>
            <a:r>
              <a:rPr lang="en-US" sz="1400" dirty="0" err="1"/>
              <a:t>Peur</a:t>
            </a:r>
            <a:r>
              <a:rPr lang="en-US" sz="1400" dirty="0"/>
              <a:t>, un </a:t>
            </a:r>
            <a:r>
              <a:rPr lang="en-US" sz="1400" dirty="0" err="1"/>
              <a:t>Alchimiste</a:t>
            </a:r>
            <a:r>
              <a:rPr lang="en-US" sz="1400" dirty="0"/>
              <a:t> </a:t>
            </a:r>
            <a:r>
              <a:rPr lang="en-US" sz="1400" dirty="0" err="1"/>
              <a:t>spécialisé</a:t>
            </a:r>
            <a:r>
              <a:rPr lang="en-US" sz="1400" dirty="0"/>
              <a:t> dans les poisons </a:t>
            </a:r>
            <a:r>
              <a:rPr lang="en-US" sz="1400" dirty="0" err="1"/>
              <a:t>paralysants</a:t>
            </a:r>
            <a:r>
              <a:rPr lang="en-US" sz="1400" dirty="0"/>
              <a:t>, </a:t>
            </a:r>
            <a:r>
              <a:rPr lang="en-US" sz="1400" dirty="0" err="1"/>
              <a:t>mortels</a:t>
            </a:r>
            <a:r>
              <a:rPr lang="en-US" sz="1400" dirty="0"/>
              <a:t> et </a:t>
            </a:r>
            <a:r>
              <a:rPr lang="en-US" sz="1400" dirty="0" err="1"/>
              <a:t>mentaux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L’envoûteur</a:t>
            </a:r>
            <a:r>
              <a:rPr lang="en-US" sz="1400" dirty="0"/>
              <a:t>, un Distance qui </a:t>
            </a:r>
            <a:r>
              <a:rPr lang="en-US" sz="1400" dirty="0" err="1"/>
              <a:t>s’est</a:t>
            </a:r>
            <a:r>
              <a:rPr lang="en-US" sz="1400" dirty="0"/>
              <a:t> </a:t>
            </a:r>
            <a:r>
              <a:rPr lang="en-US" sz="1400" dirty="0" err="1"/>
              <a:t>spécialisé</a:t>
            </a:r>
            <a:r>
              <a:rPr lang="en-US" sz="1400" dirty="0"/>
              <a:t> dans </a:t>
            </a:r>
            <a:r>
              <a:rPr lang="en-US" sz="1400" dirty="0" err="1"/>
              <a:t>l’influence</a:t>
            </a:r>
            <a:r>
              <a:rPr lang="en-US" sz="1400" dirty="0"/>
              <a:t> des esprits et des </a:t>
            </a:r>
            <a:r>
              <a:rPr lang="en-US" sz="1400" dirty="0" err="1"/>
              <a:t>objets</a:t>
            </a:r>
            <a:r>
              <a:rPr lang="en-US" sz="1400" dirty="0"/>
              <a:t> par la </a:t>
            </a:r>
            <a:r>
              <a:rPr lang="en-US" sz="1400" dirty="0" err="1"/>
              <a:t>sonorité</a:t>
            </a:r>
            <a:r>
              <a:rPr lang="en-US" sz="1400" dirty="0"/>
              <a:t>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E05316-B6D3-4142-AFE1-3D0CB70A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Les Sous-Classes à Distance</a:t>
            </a:r>
          </a:p>
        </p:txBody>
      </p:sp>
      <p:pic>
        <p:nvPicPr>
          <p:cNvPr id="26" name="Espace réservé du contenu 10">
            <a:extLst>
              <a:ext uri="{FF2B5EF4-FFF2-40B4-BE49-F238E27FC236}">
                <a16:creationId xmlns:a16="http://schemas.microsoft.com/office/drawing/2014/main" id="{4D97DA6A-9F9B-4F9C-A0D3-1FEF8D212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750" y="0"/>
            <a:ext cx="3486135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9887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 descr="Une image contenant bâtiment, extérieur, terrain, habits&#10;&#10;Description générée automatiquement">
            <a:extLst>
              <a:ext uri="{FF2B5EF4-FFF2-40B4-BE49-F238E27FC236}">
                <a16:creationId xmlns:a16="http://schemas.microsoft.com/office/drawing/2014/main" id="{5CBD0A2D-AAB1-473C-A9F1-28400FC1E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8023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9" name="Image 8" descr="Une image contenant sombre, personne, tennis&#10;&#10;Description générée automatiquement">
            <a:extLst>
              <a:ext uri="{FF2B5EF4-FFF2-40B4-BE49-F238E27FC236}">
                <a16:creationId xmlns:a16="http://schemas.microsoft.com/office/drawing/2014/main" id="{5D622F0C-6D90-49EC-B499-6CCC1D0C3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r="32103" b="-2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1" name="Image 10" descr="Une image contenant extérieur, bâtiment, personne, ciel&#10;&#10;Description générée automatiquement">
            <a:extLst>
              <a:ext uri="{FF2B5EF4-FFF2-40B4-BE49-F238E27FC236}">
                <a16:creationId xmlns:a16="http://schemas.microsoft.com/office/drawing/2014/main" id="{A50F3FB4-1610-4CE1-9E54-D7D440180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r="9561" b="-2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6" name="Image 5" descr="Une image contenant animal, intérieur&#10;&#10;Description générée automatiquement">
            <a:extLst>
              <a:ext uri="{FF2B5EF4-FFF2-40B4-BE49-F238E27FC236}">
                <a16:creationId xmlns:a16="http://schemas.microsoft.com/office/drawing/2014/main" id="{0F5EA737-F999-418A-B6C1-8E12382625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16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7" name="Image 6" descr="Une image contenant insecte, animal&#10;&#10;Description générée automatiquement">
            <a:extLst>
              <a:ext uri="{FF2B5EF4-FFF2-40B4-BE49-F238E27FC236}">
                <a16:creationId xmlns:a16="http://schemas.microsoft.com/office/drawing/2014/main" id="{55C7E067-9E5B-4555-A519-CB63A2DA70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4037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F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956B0-4EF8-4A22-A490-9F64E018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Les classes de combattants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12C8B7-9056-4819-9B58-1A9EF553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fr-FR" sz="1100" dirty="0">
                <a:solidFill>
                  <a:srgbClr val="FFFFFF"/>
                </a:solidFill>
              </a:rPr>
              <a:t>Guerrier</a:t>
            </a:r>
          </a:p>
          <a:p>
            <a:r>
              <a:rPr lang="fr-FR" sz="1100" dirty="0">
                <a:solidFill>
                  <a:srgbClr val="FFFFFF"/>
                </a:solidFill>
              </a:rPr>
              <a:t>Clerc-Guerrier</a:t>
            </a:r>
          </a:p>
          <a:p>
            <a:r>
              <a:rPr lang="fr-FR" sz="1100" dirty="0">
                <a:solidFill>
                  <a:srgbClr val="FFFFFF"/>
                </a:solidFill>
              </a:rPr>
              <a:t>Paladin</a:t>
            </a:r>
          </a:p>
          <a:p>
            <a:r>
              <a:rPr lang="fr-FR" sz="1100" dirty="0">
                <a:solidFill>
                  <a:srgbClr val="FFFFFF"/>
                </a:solidFill>
              </a:rPr>
              <a:t>Chevalier Noir</a:t>
            </a:r>
          </a:p>
          <a:p>
            <a:r>
              <a:rPr lang="fr-FR" sz="1100" dirty="0">
                <a:solidFill>
                  <a:srgbClr val="FFFFFF"/>
                </a:solidFill>
              </a:rPr>
              <a:t>Lancier</a:t>
            </a:r>
          </a:p>
          <a:p>
            <a:r>
              <a:rPr lang="fr-FR" sz="1100" dirty="0">
                <a:solidFill>
                  <a:srgbClr val="FFFFFF"/>
                </a:solidFill>
              </a:rPr>
              <a:t>Berzerker</a:t>
            </a:r>
          </a:p>
          <a:p>
            <a:endParaRPr lang="fr-FR" sz="1100" dirty="0">
              <a:solidFill>
                <a:srgbClr val="FFFFFF"/>
              </a:solidFill>
            </a:endParaRPr>
          </a:p>
          <a:p>
            <a:endParaRPr lang="fr-FR" sz="1100" dirty="0">
              <a:solidFill>
                <a:srgbClr val="FFFFFF"/>
              </a:solidFill>
            </a:endParaRPr>
          </a:p>
        </p:txBody>
      </p:sp>
      <p:pic>
        <p:nvPicPr>
          <p:cNvPr id="5" name="Image 4" descr="Une image contenant reptile&#10;&#10;Description générée automatiquement">
            <a:extLst>
              <a:ext uri="{FF2B5EF4-FFF2-40B4-BE49-F238E27FC236}">
                <a16:creationId xmlns:a16="http://schemas.microsoft.com/office/drawing/2014/main" id="{85300AC2-3933-4C43-983B-0EC89C981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" r="-2" b="9098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5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 descr="Une image contenant personne, intérieur, homme&#10;&#10;Description générée automatiquement">
            <a:extLst>
              <a:ext uri="{FF2B5EF4-FFF2-40B4-BE49-F238E27FC236}">
                <a16:creationId xmlns:a16="http://schemas.microsoft.com/office/drawing/2014/main" id="{24A3D01E-72CD-45F4-BDEC-D872BBA6A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0" r="-1" b="-1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9" name="Image 8" descr="Une image contenant mur, bâtiment, extérieur, personne&#10;&#10;Description générée automatiquement">
            <a:extLst>
              <a:ext uri="{FF2B5EF4-FFF2-40B4-BE49-F238E27FC236}">
                <a16:creationId xmlns:a16="http://schemas.microsoft.com/office/drawing/2014/main" id="{592D7DB4-2C75-4854-81EB-8680D5FA5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2" r="2" b="8799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13" name="Image 12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1563E08C-8730-4163-9C04-C50EBA8877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3687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7D98C64-4809-4075-A914-6E03321E8D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611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15" name="Image 1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E1367F13-A47F-4AC4-BC14-BB360A53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8" r="5" b="6463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C5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F09C22-1466-4CE5-A6E8-565257B6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Les classes magiques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4E25BA-7604-431E-9AC6-CBF7D50B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fr-FR" sz="1100" dirty="0">
                <a:solidFill>
                  <a:srgbClr val="FFFFFF"/>
                </a:solidFill>
              </a:rPr>
              <a:t>Druide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Prêtre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Nécromancien</a:t>
            </a:r>
          </a:p>
          <a:p>
            <a:r>
              <a:rPr lang="fr-FR" sz="1100" dirty="0">
                <a:solidFill>
                  <a:srgbClr val="FFFFFF"/>
                </a:solidFill>
              </a:rPr>
              <a:t>Illusionniste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Mage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Enchanteur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5CC505-97F5-4977-9891-E6845DF9C4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5" r="-2" b="-2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6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 descr="Une image contenant animal, extérieur, chien&#10;&#10;Description générée automatiquement">
            <a:extLst>
              <a:ext uri="{FF2B5EF4-FFF2-40B4-BE49-F238E27FC236}">
                <a16:creationId xmlns:a16="http://schemas.microsoft.com/office/drawing/2014/main" id="{67D8A9D7-D20B-4891-B7E9-914A3CC7D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-5" b="4994"/>
          <a:stretch/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7" name="Image 6" descr="Une image contenant personne, habits, arbre, debout&#10;&#10;Description générée automatiquement">
            <a:extLst>
              <a:ext uri="{FF2B5EF4-FFF2-40B4-BE49-F238E27FC236}">
                <a16:creationId xmlns:a16="http://schemas.microsoft.com/office/drawing/2014/main" id="{762930F2-B36D-4020-BA9E-1ED0DD06B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7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9" name="Image 8" descr="Une image contenant intérieur, assis, chien, plancher&#10;&#10;Description générée automatiquement">
            <a:extLst>
              <a:ext uri="{FF2B5EF4-FFF2-40B4-BE49-F238E27FC236}">
                <a16:creationId xmlns:a16="http://schemas.microsoft.com/office/drawing/2014/main" id="{C438A8DD-6AC5-40A8-B446-158106C376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" r="-5" b="13541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5" name="Image 4" descr="Une image contenant personne, arbre, jeune&#10;&#10;Description générée automatiquement">
            <a:extLst>
              <a:ext uri="{FF2B5EF4-FFF2-40B4-BE49-F238E27FC236}">
                <a16:creationId xmlns:a16="http://schemas.microsoft.com/office/drawing/2014/main" id="{0D68F0B6-1359-46C2-9C03-FE70509352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7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10" name="Image 9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360082FD-3D04-4610-B873-99A3F6B029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4" b="40619"/>
          <a:stretch/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A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E0C352-C1F2-486A-8BE9-23030FF4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Les classes furtives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3C31E9-D270-4337-9767-9CE9ED6A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fr-FR" sz="1500" dirty="0">
                <a:solidFill>
                  <a:srgbClr val="FFFFFF"/>
                </a:solidFill>
              </a:rPr>
              <a:t>Ranger</a:t>
            </a:r>
          </a:p>
          <a:p>
            <a:r>
              <a:rPr lang="fr-FR" sz="1500" dirty="0">
                <a:solidFill>
                  <a:srgbClr val="FFFFFF"/>
                </a:solidFill>
              </a:rPr>
              <a:t>Voleur</a:t>
            </a:r>
          </a:p>
          <a:p>
            <a:r>
              <a:rPr lang="fr-FR" sz="1500" dirty="0">
                <a:solidFill>
                  <a:srgbClr val="FFFFFF"/>
                </a:solidFill>
              </a:rPr>
              <a:t>Rôdeur</a:t>
            </a:r>
          </a:p>
          <a:p>
            <a:r>
              <a:rPr lang="fr-FR" sz="1500" dirty="0">
                <a:solidFill>
                  <a:srgbClr val="FFFFFF"/>
                </a:solidFill>
              </a:rPr>
              <a:t>Assassin</a:t>
            </a:r>
          </a:p>
          <a:p>
            <a:r>
              <a:rPr lang="fr-FR" sz="1500" dirty="0">
                <a:solidFill>
                  <a:srgbClr val="FFFFFF"/>
                </a:solidFill>
              </a:rPr>
              <a:t>Dompteur</a:t>
            </a:r>
          </a:p>
        </p:txBody>
      </p:sp>
    </p:spTree>
    <p:extLst>
      <p:ext uri="{BB962C8B-B14F-4D97-AF65-F5344CB8AC3E}">
        <p14:creationId xmlns:p14="http://schemas.microsoft.com/office/powerpoint/2010/main" val="347413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1105E110-608E-47AA-808B-9DE538A4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4" r="-2" b="7797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12" name="Image 11" descr="Une image contenant mur, intérieur, personne&#10;&#10;Description générée automatiquement">
            <a:extLst>
              <a:ext uri="{FF2B5EF4-FFF2-40B4-BE49-F238E27FC236}">
                <a16:creationId xmlns:a16="http://schemas.microsoft.com/office/drawing/2014/main" id="{3F8D2CB0-819E-4A57-81DE-3B69159C4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r="2" b="7219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7" name="Image 6" descr="Une image contenant intérieur, personne&#10;&#10;Description générée automatiquement">
            <a:extLst>
              <a:ext uri="{FF2B5EF4-FFF2-40B4-BE49-F238E27FC236}">
                <a16:creationId xmlns:a16="http://schemas.microsoft.com/office/drawing/2014/main" id="{B7F36417-3600-450E-8162-96587F13C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5" b="1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9" name="Image 8" descr="Une image contenant personne, intérieur, table, avant&#10;&#10;Description générée automatiquement">
            <a:extLst>
              <a:ext uri="{FF2B5EF4-FFF2-40B4-BE49-F238E27FC236}">
                <a16:creationId xmlns:a16="http://schemas.microsoft.com/office/drawing/2014/main" id="{81CC9AED-7D70-4051-9D69-3B10DFE49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9" r="4" b="5902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10" name="Image 9" descr="Une image contenant extérieur, arbre, personne, terrain&#10;&#10;Description générée automatiquement">
            <a:extLst>
              <a:ext uri="{FF2B5EF4-FFF2-40B4-BE49-F238E27FC236}">
                <a16:creationId xmlns:a16="http://schemas.microsoft.com/office/drawing/2014/main" id="{62114D27-9188-4983-B89C-9FE748287B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3971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F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27C80D-546C-4E8C-870B-25A52B98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</a:rPr>
              <a:t>Les classes à distance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41ABE-EE00-4DC5-B1AD-BD45D5E6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fr-FR" sz="1100" dirty="0">
                <a:solidFill>
                  <a:srgbClr val="FFFFFF"/>
                </a:solidFill>
              </a:rPr>
              <a:t>Maitre-Fléau</a:t>
            </a:r>
          </a:p>
          <a:p>
            <a:r>
              <a:rPr lang="fr-FR" sz="1100" dirty="0">
                <a:solidFill>
                  <a:srgbClr val="FFFFFF"/>
                </a:solidFill>
              </a:rPr>
              <a:t>Décisionnaire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Barde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Alchimiste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Chante-Brume</a:t>
            </a:r>
          </a:p>
          <a:p>
            <a:r>
              <a:rPr lang="fr-FR" sz="1100" dirty="0">
                <a:solidFill>
                  <a:srgbClr val="FFFFFF"/>
                </a:solidFill>
              </a:rPr>
              <a:t>Chasseur</a:t>
            </a:r>
          </a:p>
        </p:txBody>
      </p:sp>
      <p:pic>
        <p:nvPicPr>
          <p:cNvPr id="5" name="Image 4" descr="Une image contenant intérieur, personne, femme, lit&#10;&#10;Description générée automatiquement">
            <a:extLst>
              <a:ext uri="{FF2B5EF4-FFF2-40B4-BE49-F238E27FC236}">
                <a16:creationId xmlns:a16="http://schemas.microsoft.com/office/drawing/2014/main" id="{98F4C044-FEF4-4D99-93D2-BA135C2836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5681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F79C9B-15E1-4DD7-8E96-09E2D2BD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fr-FR" dirty="0"/>
              <a:t>Les Sous-Classes</a:t>
            </a:r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2352CB-0D78-4EE0-A4A6-A3090FFD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en-US" sz="2400" dirty="0"/>
              <a:t>Les Sous-Classes sont des catégories de spécialisations parmis les diverses classes initiales.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13D09813-1ACA-443C-989F-4DA4FE81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r="13616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8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6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95BAE4D-80A1-4EE8-A3F2-E3D6B7F9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-6235"/>
            <a:ext cx="3373740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8" name="Espace réservé du contenu 13">
            <a:extLst>
              <a:ext uri="{FF2B5EF4-FFF2-40B4-BE49-F238E27FC236}">
                <a16:creationId xmlns:a16="http://schemas.microsoft.com/office/drawing/2014/main" id="{62B385C2-68F9-4216-B452-DB88F4E7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493" y="10"/>
            <a:ext cx="4914508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6" name="Espace réservé du contenu 10">
            <a:extLst>
              <a:ext uri="{FF2B5EF4-FFF2-40B4-BE49-F238E27FC236}">
                <a16:creationId xmlns:a16="http://schemas.microsoft.com/office/drawing/2014/main" id="{7FE6EC7D-3BB2-4929-96CE-40AC669C6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4548" y="-6235"/>
            <a:ext cx="3629319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2F12B2E-216E-48C1-8384-7909876EC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865" y="2660089"/>
            <a:ext cx="6894136" cy="4197911"/>
          </a:xfrm>
          <a:custGeom>
            <a:avLst/>
            <a:gdLst>
              <a:gd name="connsiteX0" fmla="*/ 1945141 w 6838950"/>
              <a:gd name="connsiteY0" fmla="*/ 0 h 4197911"/>
              <a:gd name="connsiteX1" fmla="*/ 1951364 w 6838950"/>
              <a:gd name="connsiteY1" fmla="*/ 0 h 4197911"/>
              <a:gd name="connsiteX2" fmla="*/ 3141155 w 6838950"/>
              <a:gd name="connsiteY2" fmla="*/ 0 h 4197911"/>
              <a:gd name="connsiteX3" fmla="*/ 4791200 w 6838950"/>
              <a:gd name="connsiteY3" fmla="*/ 0 h 4197911"/>
              <a:gd name="connsiteX4" fmla="*/ 6838950 w 6838950"/>
              <a:gd name="connsiteY4" fmla="*/ 0 h 4197911"/>
              <a:gd name="connsiteX5" fmla="*/ 6838950 w 6838950"/>
              <a:gd name="connsiteY5" fmla="*/ 4197911 h 4197911"/>
              <a:gd name="connsiteX6" fmla="*/ 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92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ontent Placeholder 52">
            <a:extLst>
              <a:ext uri="{FF2B5EF4-FFF2-40B4-BE49-F238E27FC236}">
                <a16:creationId xmlns:a16="http://schemas.microsoft.com/office/drawing/2014/main" id="{CC49E3E7-DFC9-4363-8E79-18D526E2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951027"/>
            <a:ext cx="4746863" cy="213036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Bretteur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le </a:t>
            </a:r>
            <a:r>
              <a:rPr lang="en-US" sz="1400" dirty="0" err="1">
                <a:solidFill>
                  <a:srgbClr val="FFFFFF"/>
                </a:solidFill>
              </a:rPr>
              <a:t>maniement</a:t>
            </a:r>
            <a:r>
              <a:rPr lang="en-US" sz="1400" dirty="0">
                <a:solidFill>
                  <a:srgbClr val="FFFFFF"/>
                </a:solidFill>
              </a:rPr>
              <a:t> de deux </a:t>
            </a:r>
            <a:r>
              <a:rPr lang="en-US" sz="1400" dirty="0" err="1">
                <a:solidFill>
                  <a:srgbClr val="FFFFFF"/>
                </a:solidFill>
              </a:rPr>
              <a:t>armes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légères</a:t>
            </a:r>
            <a:r>
              <a:rPr lang="en-US" sz="1400" dirty="0">
                <a:solidFill>
                  <a:srgbClr val="FFFFFF"/>
                </a:solidFill>
              </a:rPr>
              <a:t> le </a:t>
            </a:r>
            <a:r>
              <a:rPr lang="en-US" sz="1400" dirty="0" err="1">
                <a:solidFill>
                  <a:srgbClr val="FFFFFF"/>
                </a:solidFill>
              </a:rPr>
              <a:t>rendant</a:t>
            </a:r>
            <a:r>
              <a:rPr lang="en-US" sz="1400" dirty="0">
                <a:solidFill>
                  <a:srgbClr val="FFFFFF"/>
                </a:solidFill>
              </a:rPr>
              <a:t> plus </a:t>
            </a:r>
            <a:r>
              <a:rPr lang="en-US" sz="1400" dirty="0" err="1">
                <a:solidFill>
                  <a:srgbClr val="FFFFFF"/>
                </a:solidFill>
              </a:rPr>
              <a:t>vif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La </a:t>
            </a:r>
            <a:r>
              <a:rPr lang="en-US" sz="1400" dirty="0" err="1">
                <a:solidFill>
                  <a:srgbClr val="FFFFFF"/>
                </a:solidFill>
              </a:rPr>
              <a:t>Sentinelle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surveillance et le </a:t>
            </a:r>
            <a:r>
              <a:rPr lang="en-US" sz="1400" dirty="0" err="1">
                <a:solidFill>
                  <a:srgbClr val="FFFFFF"/>
                </a:solidFill>
              </a:rPr>
              <a:t>rôle</a:t>
            </a:r>
            <a:r>
              <a:rPr lang="en-US" sz="1400" dirty="0">
                <a:solidFill>
                  <a:srgbClr val="FFFFFF"/>
                </a:solidFill>
              </a:rPr>
              <a:t> de </a:t>
            </a:r>
            <a:r>
              <a:rPr lang="en-US" sz="1400" dirty="0" err="1">
                <a:solidFill>
                  <a:srgbClr val="FFFFFF"/>
                </a:solidFill>
              </a:rPr>
              <a:t>garde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itinérant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Protecteur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protection de </a:t>
            </a:r>
            <a:r>
              <a:rPr lang="en-US" sz="1400" dirty="0" err="1">
                <a:solidFill>
                  <a:srgbClr val="FFFFFF"/>
                </a:solidFill>
              </a:rPr>
              <a:t>lieux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d’individus</a:t>
            </a:r>
            <a:r>
              <a:rPr lang="en-US" sz="1400" dirty="0">
                <a:solidFill>
                  <a:srgbClr val="FFFFFF"/>
                </a:solidFill>
              </a:rPr>
              <a:t> servant de </a:t>
            </a:r>
            <a:r>
              <a:rPr lang="en-US" sz="1400" dirty="0" err="1">
                <a:solidFill>
                  <a:srgbClr val="FFFFFF"/>
                </a:solidFill>
              </a:rPr>
              <a:t>muraille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humaine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Spadassin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les combats </a:t>
            </a:r>
            <a:r>
              <a:rPr lang="en-US" sz="1400" dirty="0" err="1">
                <a:solidFill>
                  <a:srgbClr val="FFFFFF"/>
                </a:solidFill>
              </a:rPr>
              <a:t>où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il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faut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frapper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rapidement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mais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fortement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chevalier, un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 se </a:t>
            </a:r>
            <a:r>
              <a:rPr lang="en-US" sz="1400" dirty="0" err="1">
                <a:solidFill>
                  <a:srgbClr val="FFFFFF"/>
                </a:solidFill>
              </a:rPr>
              <a:t>situant</a:t>
            </a:r>
            <a:r>
              <a:rPr lang="en-US" sz="1400" dirty="0">
                <a:solidFill>
                  <a:srgbClr val="FFFFFF"/>
                </a:solidFill>
              </a:rPr>
              <a:t> entre le role du </a:t>
            </a:r>
            <a:r>
              <a:rPr lang="en-US" sz="1400" dirty="0" err="1">
                <a:solidFill>
                  <a:srgbClr val="FFFFFF"/>
                </a:solidFill>
              </a:rPr>
              <a:t>Protecteur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celui</a:t>
            </a:r>
            <a:r>
              <a:rPr lang="en-US" sz="1400" dirty="0">
                <a:solidFill>
                  <a:srgbClr val="FFFFFF"/>
                </a:solidFill>
              </a:rPr>
              <a:t> du </a:t>
            </a:r>
            <a:r>
              <a:rPr lang="en-US" sz="1400" dirty="0" err="1">
                <a:solidFill>
                  <a:srgbClr val="FFFFFF"/>
                </a:solidFill>
              </a:rPr>
              <a:t>Spadassin</a:t>
            </a:r>
            <a:r>
              <a:rPr lang="en-US" sz="1400" dirty="0">
                <a:solidFill>
                  <a:srgbClr val="FFFFFF"/>
                </a:solidFill>
              </a:rPr>
              <a:t>. Il </a:t>
            </a:r>
            <a:r>
              <a:rPr lang="en-US" sz="1400" dirty="0" err="1">
                <a:solidFill>
                  <a:srgbClr val="FFFFFF"/>
                </a:solidFill>
              </a:rPr>
              <a:t>protège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faibles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13AA10-B1F5-4252-8564-ECA110EF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fr-FR" sz="3100">
                <a:solidFill>
                  <a:srgbClr val="FFFFFF"/>
                </a:solidFill>
              </a:rPr>
              <a:t>Les Sous-Classes combattantes </a:t>
            </a:r>
          </a:p>
        </p:txBody>
      </p:sp>
      <p:pic>
        <p:nvPicPr>
          <p:cNvPr id="69" name="Espace réservé du contenu 16">
            <a:extLst>
              <a:ext uri="{FF2B5EF4-FFF2-40B4-BE49-F238E27FC236}">
                <a16:creationId xmlns:a16="http://schemas.microsoft.com/office/drawing/2014/main" id="{DE4FF189-1C34-4C44-8272-E6097D658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3006" y="10"/>
            <a:ext cx="3487918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509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18" descr="Une image contenant mur&#10;&#10;Description générée automatiquement">
            <a:extLst>
              <a:ext uri="{FF2B5EF4-FFF2-40B4-BE49-F238E27FC236}">
                <a16:creationId xmlns:a16="http://schemas.microsoft.com/office/drawing/2014/main" id="{D4939D85-83F4-4F16-9818-A3CDB452D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" b="46460"/>
          <a:stretch/>
        </p:blipFill>
        <p:spPr>
          <a:xfrm>
            <a:off x="2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AE68602-D99E-4633-BFB9-E24398D75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5" r="-3" b="23493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Image 6" descr="Une image contenant ciel, animal&#10;&#10;Description générée automatiquement">
            <a:extLst>
              <a:ext uri="{FF2B5EF4-FFF2-40B4-BE49-F238E27FC236}">
                <a16:creationId xmlns:a16="http://schemas.microsoft.com/office/drawing/2014/main" id="{4E61FBFE-523B-4DEA-8AA6-F3F4ABD04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7" r="5" b="16833"/>
          <a:stretch/>
        </p:blipFill>
        <p:spPr>
          <a:xfrm>
            <a:off x="4675537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3" name="Image 12" descr="Une image contenant terrain, personne, habits, extérieur&#10;&#10;Description générée automatiquement">
            <a:extLst>
              <a:ext uri="{FF2B5EF4-FFF2-40B4-BE49-F238E27FC236}">
                <a16:creationId xmlns:a16="http://schemas.microsoft.com/office/drawing/2014/main" id="{2E387F80-1F86-41F6-9E9A-473F5252D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" r="1" b="58883"/>
          <a:stretch/>
        </p:blipFill>
        <p:spPr>
          <a:xfrm>
            <a:off x="5353049" y="2660089"/>
            <a:ext cx="6838950" cy="4197911"/>
          </a:xfrm>
          <a:custGeom>
            <a:avLst/>
            <a:gdLst>
              <a:gd name="connsiteX0" fmla="*/ 1945141 w 6838950"/>
              <a:gd name="connsiteY0" fmla="*/ 0 h 4197911"/>
              <a:gd name="connsiteX1" fmla="*/ 1951364 w 6838950"/>
              <a:gd name="connsiteY1" fmla="*/ 0 h 4197911"/>
              <a:gd name="connsiteX2" fmla="*/ 3141155 w 6838950"/>
              <a:gd name="connsiteY2" fmla="*/ 0 h 4197911"/>
              <a:gd name="connsiteX3" fmla="*/ 4791200 w 6838950"/>
              <a:gd name="connsiteY3" fmla="*/ 0 h 4197911"/>
              <a:gd name="connsiteX4" fmla="*/ 6838950 w 6838950"/>
              <a:gd name="connsiteY4" fmla="*/ 0 h 4197911"/>
              <a:gd name="connsiteX5" fmla="*/ 6838950 w 6838950"/>
              <a:gd name="connsiteY5" fmla="*/ 4197911 h 4197911"/>
              <a:gd name="connsiteX6" fmla="*/ 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69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80E2C8-2C75-4156-9FA2-D3F312812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764604"/>
            <a:ext cx="4746863" cy="2846514"/>
          </a:xfrm>
        </p:spPr>
        <p:txBody>
          <a:bodyPr anchor="ctr"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Pourfendeur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Enchanteur</a:t>
            </a:r>
            <a:r>
              <a:rPr lang="en-US" sz="1400" dirty="0">
                <a:solidFill>
                  <a:srgbClr val="FFFFFF"/>
                </a:solidFill>
              </a:rPr>
              <a:t> qui </a:t>
            </a:r>
            <a:r>
              <a:rPr lang="en-US" sz="1400" dirty="0" err="1">
                <a:solidFill>
                  <a:srgbClr val="FFFFFF"/>
                </a:solidFill>
              </a:rPr>
              <a:t>s’est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</a:t>
            </a:r>
            <a:r>
              <a:rPr lang="en-US" sz="1400" dirty="0" err="1">
                <a:solidFill>
                  <a:srgbClr val="FFFFFF"/>
                </a:solidFill>
              </a:rPr>
              <a:t>l’enchantement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d’armes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d’équipiments</a:t>
            </a:r>
            <a:r>
              <a:rPr lang="en-US" sz="1400" dirty="0">
                <a:solidFill>
                  <a:srgbClr val="FFFFFF"/>
                </a:solidFill>
              </a:rPr>
              <a:t> le </a:t>
            </a:r>
            <a:r>
              <a:rPr lang="en-US" sz="1400" dirty="0" err="1">
                <a:solidFill>
                  <a:srgbClr val="FFFFFF"/>
                </a:solidFill>
              </a:rPr>
              <a:t>rendant</a:t>
            </a:r>
            <a:r>
              <a:rPr lang="en-US" sz="1400" dirty="0">
                <a:solidFill>
                  <a:srgbClr val="FFFFFF"/>
                </a:solidFill>
              </a:rPr>
              <a:t> polyvalent entre </a:t>
            </a:r>
            <a:r>
              <a:rPr lang="en-US" sz="1400" dirty="0" err="1">
                <a:solidFill>
                  <a:srgbClr val="FFFFFF"/>
                </a:solidFill>
              </a:rPr>
              <a:t>Magique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Seigneur des </a:t>
            </a:r>
            <a:r>
              <a:rPr lang="en-US" sz="1400" dirty="0" err="1">
                <a:solidFill>
                  <a:srgbClr val="FFFFFF"/>
                </a:solidFill>
              </a:rPr>
              <a:t>Morts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Nécromancien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resurrection et le contrôle des </a:t>
            </a:r>
            <a:r>
              <a:rPr lang="en-US" sz="1400" dirty="0" err="1">
                <a:solidFill>
                  <a:srgbClr val="FFFFFF"/>
                </a:solidFill>
              </a:rPr>
              <a:t>morts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Shaman, un </a:t>
            </a:r>
            <a:r>
              <a:rPr lang="en-US" sz="1400" dirty="0" err="1">
                <a:solidFill>
                  <a:srgbClr val="FFFFFF"/>
                </a:solidFill>
              </a:rPr>
              <a:t>Druide</a:t>
            </a:r>
            <a:r>
              <a:rPr lang="en-US" sz="1400" dirty="0">
                <a:solidFill>
                  <a:srgbClr val="FFFFFF"/>
                </a:solidFill>
              </a:rPr>
              <a:t> se servant de son lien à la nature pour </a:t>
            </a:r>
            <a:r>
              <a:rPr lang="en-US" sz="1400" dirty="0" err="1">
                <a:solidFill>
                  <a:srgbClr val="FFFFFF"/>
                </a:solidFill>
              </a:rPr>
              <a:t>influer</a:t>
            </a:r>
            <a:r>
              <a:rPr lang="en-US" sz="1400" dirty="0">
                <a:solidFill>
                  <a:srgbClr val="FFFFFF"/>
                </a:solidFill>
              </a:rPr>
              <a:t> sur </a:t>
            </a:r>
            <a:r>
              <a:rPr lang="en-US" sz="1400" dirty="0" err="1">
                <a:solidFill>
                  <a:srgbClr val="FFFFFF"/>
                </a:solidFill>
              </a:rPr>
              <a:t>ses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agissements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tel</a:t>
            </a:r>
            <a:r>
              <a:rPr lang="en-US" sz="1400" dirty="0">
                <a:solidFill>
                  <a:srgbClr val="FFFFFF"/>
                </a:solidFill>
              </a:rPr>
              <a:t> que la modification de </a:t>
            </a:r>
            <a:r>
              <a:rPr lang="en-US" sz="1400" dirty="0" err="1">
                <a:solidFill>
                  <a:srgbClr val="FFFFFF"/>
                </a:solidFill>
              </a:rPr>
              <a:t>sa</a:t>
            </a:r>
            <a:r>
              <a:rPr lang="en-US" sz="1400" dirty="0">
                <a:solidFill>
                  <a:srgbClr val="FFFFFF"/>
                </a:solidFill>
              </a:rPr>
              <a:t> force, de </a:t>
            </a:r>
            <a:r>
              <a:rPr lang="en-US" sz="1400" dirty="0" err="1">
                <a:solidFill>
                  <a:srgbClr val="FFFFFF"/>
                </a:solidFill>
              </a:rPr>
              <a:t>sa</a:t>
            </a:r>
            <a:r>
              <a:rPr lang="en-US" sz="1400" dirty="0">
                <a:solidFill>
                  <a:srgbClr val="FFFFFF"/>
                </a:solidFill>
              </a:rPr>
              <a:t> Vitesse, </a:t>
            </a:r>
            <a:r>
              <a:rPr lang="en-US" sz="1400" dirty="0" err="1">
                <a:solidFill>
                  <a:srgbClr val="FFFFFF"/>
                </a:solidFill>
              </a:rPr>
              <a:t>etc</a:t>
            </a:r>
            <a:r>
              <a:rPr lang="en-US" sz="1400" dirty="0">
                <a:solidFill>
                  <a:srgbClr val="FFFFFF"/>
                </a:solidFill>
              </a:rPr>
              <a:t>…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Pisteur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Illusionniste</a:t>
            </a:r>
            <a:r>
              <a:rPr lang="en-US" sz="1400" dirty="0">
                <a:solidFill>
                  <a:srgbClr val="FFFFFF"/>
                </a:solidFill>
              </a:rPr>
              <a:t> se servant de </a:t>
            </a:r>
            <a:r>
              <a:rPr lang="en-US" sz="1400" dirty="0" err="1">
                <a:solidFill>
                  <a:srgbClr val="FFFFFF"/>
                </a:solidFill>
              </a:rPr>
              <a:t>ses</a:t>
            </a:r>
            <a:r>
              <a:rPr lang="en-US" sz="1400" dirty="0">
                <a:solidFill>
                  <a:srgbClr val="FFFFFF"/>
                </a:solidFill>
              </a:rPr>
              <a:t> sorts pour </a:t>
            </a:r>
            <a:r>
              <a:rPr lang="en-US" sz="1400" dirty="0" err="1">
                <a:solidFill>
                  <a:srgbClr val="FFFFFF"/>
                </a:solidFill>
              </a:rPr>
              <a:t>traquer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ses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proies</a:t>
            </a:r>
            <a:r>
              <a:rPr lang="en-US" sz="1400" dirty="0">
                <a:solidFill>
                  <a:srgbClr val="FFFFFF"/>
                </a:solidFill>
              </a:rPr>
              <a:t> et les </a:t>
            </a:r>
            <a:r>
              <a:rPr lang="en-US" sz="1400" dirty="0" err="1">
                <a:solidFill>
                  <a:srgbClr val="FFFFFF"/>
                </a:solidFill>
              </a:rPr>
              <a:t>amener</a:t>
            </a:r>
            <a:r>
              <a:rPr lang="en-US" sz="1400" dirty="0">
                <a:solidFill>
                  <a:srgbClr val="FFFFFF"/>
                </a:solidFill>
              </a:rPr>
              <a:t> à des </a:t>
            </a:r>
            <a:r>
              <a:rPr lang="en-US" sz="1400" dirty="0" err="1">
                <a:solidFill>
                  <a:srgbClr val="FFFFFF"/>
                </a:solidFill>
              </a:rPr>
              <a:t>pièges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Sinistre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Nécromancien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</a:t>
            </a:r>
            <a:r>
              <a:rPr lang="en-US" sz="1400" dirty="0" err="1">
                <a:solidFill>
                  <a:srgbClr val="FFFFFF"/>
                </a:solidFill>
              </a:rPr>
              <a:t>l’art</a:t>
            </a:r>
            <a:r>
              <a:rPr lang="en-US" sz="1400" dirty="0">
                <a:solidFill>
                  <a:srgbClr val="FFFFFF"/>
                </a:solidFill>
              </a:rPr>
              <a:t> des sorts de drain </a:t>
            </a:r>
            <a:r>
              <a:rPr lang="en-US" sz="1400" dirty="0" err="1">
                <a:solidFill>
                  <a:srgbClr val="FFFFFF"/>
                </a:solidFill>
              </a:rPr>
              <a:t>d’énergie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FCAE75-F86D-49D9-9FE8-44E405CB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Les Sous-Classes magiques</a:t>
            </a:r>
          </a:p>
        </p:txBody>
      </p:sp>
      <p:pic>
        <p:nvPicPr>
          <p:cNvPr id="9" name="Image 8" descr="Une image contenant mur, personne, extérieur&#10;&#10;Description générée automatiquement">
            <a:extLst>
              <a:ext uri="{FF2B5EF4-FFF2-40B4-BE49-F238E27FC236}">
                <a16:creationId xmlns:a16="http://schemas.microsoft.com/office/drawing/2014/main" id="{465CC22D-604A-4FDF-8756-6E3173A320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5" r="2" b="33262"/>
          <a:stretch/>
        </p:blipFill>
        <p:spPr>
          <a:xfrm>
            <a:off x="2268501" y="10"/>
            <a:ext cx="3393943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307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4939D85-83F4-4F16-9818-A3CDB452D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3261674" cy="2499221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9AE68602-D99E-4633-BFB9-E24398D75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5200" y="10"/>
            <a:ext cx="4876800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61FBFE-523B-4DEA-8AA6-F3F4ABD04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361" y="-6235"/>
            <a:ext cx="3842426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E387F80-1F86-41F6-9E9A-473F5252D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847" y="2660089"/>
            <a:ext cx="6900153" cy="4197911"/>
          </a:xfrm>
          <a:custGeom>
            <a:avLst/>
            <a:gdLst>
              <a:gd name="connsiteX0" fmla="*/ 1945141 w 6838950"/>
              <a:gd name="connsiteY0" fmla="*/ 0 h 4197911"/>
              <a:gd name="connsiteX1" fmla="*/ 1951364 w 6838950"/>
              <a:gd name="connsiteY1" fmla="*/ 0 h 4197911"/>
              <a:gd name="connsiteX2" fmla="*/ 3141155 w 6838950"/>
              <a:gd name="connsiteY2" fmla="*/ 0 h 4197911"/>
              <a:gd name="connsiteX3" fmla="*/ 4791200 w 6838950"/>
              <a:gd name="connsiteY3" fmla="*/ 0 h 4197911"/>
              <a:gd name="connsiteX4" fmla="*/ 6838950 w 6838950"/>
              <a:gd name="connsiteY4" fmla="*/ 0 h 4197911"/>
              <a:gd name="connsiteX5" fmla="*/ 6838950 w 6838950"/>
              <a:gd name="connsiteY5" fmla="*/ 4197911 h 4197911"/>
              <a:gd name="connsiteX6" fmla="*/ 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69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80E2C8-2C75-4156-9FA2-D3F312812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764604"/>
            <a:ext cx="4746863" cy="2846514"/>
          </a:xfrm>
        </p:spPr>
        <p:txBody>
          <a:bodyPr anchor="ctr">
            <a:no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L’Archéomancien</a:t>
            </a:r>
            <a:r>
              <a:rPr lang="en-US" sz="1400" dirty="0">
                <a:solidFill>
                  <a:srgbClr val="FFFFFF"/>
                </a:solidFill>
              </a:rPr>
              <a:t>, un Mage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le </a:t>
            </a:r>
            <a:r>
              <a:rPr lang="en-US" sz="1400" dirty="0" err="1">
                <a:solidFill>
                  <a:srgbClr val="FFFFFF"/>
                </a:solidFill>
              </a:rPr>
              <a:t>pouvoir</a:t>
            </a:r>
            <a:r>
              <a:rPr lang="en-US" sz="1400" dirty="0">
                <a:solidFill>
                  <a:srgbClr val="FFFFFF"/>
                </a:solidFill>
              </a:rPr>
              <a:t> du passé.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Fauve, un </a:t>
            </a:r>
            <a:r>
              <a:rPr lang="en-US" sz="1400" dirty="0" err="1">
                <a:solidFill>
                  <a:srgbClr val="FFFFFF"/>
                </a:solidFill>
              </a:rPr>
              <a:t>Druide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metamorphose le </a:t>
            </a:r>
            <a:r>
              <a:rPr lang="en-US" sz="1400" dirty="0" err="1">
                <a:solidFill>
                  <a:srgbClr val="FFFFFF"/>
                </a:solidFill>
              </a:rPr>
              <a:t>rendant</a:t>
            </a:r>
            <a:r>
              <a:rPr lang="en-US" sz="1400" dirty="0">
                <a:solidFill>
                  <a:srgbClr val="FFFFFF"/>
                </a:solidFill>
              </a:rPr>
              <a:t> polyvalent entre </a:t>
            </a:r>
            <a:r>
              <a:rPr lang="en-US" sz="1400" dirty="0" err="1">
                <a:solidFill>
                  <a:srgbClr val="FFFFFF"/>
                </a:solidFill>
              </a:rPr>
              <a:t>Magique</a:t>
            </a:r>
            <a:r>
              <a:rPr lang="en-US" sz="1400" dirty="0">
                <a:solidFill>
                  <a:srgbClr val="FFFFFF"/>
                </a:solidFill>
              </a:rPr>
              <a:t> et </a:t>
            </a:r>
            <a:r>
              <a:rPr lang="en-US" sz="1400" dirty="0" err="1">
                <a:solidFill>
                  <a:srgbClr val="FFFFFF"/>
                </a:solidFill>
              </a:rPr>
              <a:t>Combattant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 err="1">
                <a:solidFill>
                  <a:srgbClr val="FFFFFF"/>
                </a:solidFill>
              </a:rPr>
              <a:t>L’Auramancien</a:t>
            </a:r>
            <a:r>
              <a:rPr lang="en-US" sz="1400" dirty="0">
                <a:solidFill>
                  <a:srgbClr val="FFFFFF"/>
                </a:solidFill>
              </a:rPr>
              <a:t>, un </a:t>
            </a:r>
            <a:r>
              <a:rPr lang="en-US" sz="1400" dirty="0" err="1">
                <a:solidFill>
                  <a:srgbClr val="FFFFFF"/>
                </a:solidFill>
              </a:rPr>
              <a:t>Prêtre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</a:t>
            </a:r>
            <a:r>
              <a:rPr lang="en-US" sz="1400" dirty="0" err="1">
                <a:solidFill>
                  <a:srgbClr val="FFFFFF"/>
                </a:solidFill>
              </a:rPr>
              <a:t>magie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spirituelle</a:t>
            </a:r>
            <a:r>
              <a:rPr lang="en-US" sz="1400" dirty="0">
                <a:solidFill>
                  <a:srgbClr val="FFFFFF"/>
                </a:solidFill>
              </a:rPr>
              <a:t> pour se </a:t>
            </a:r>
            <a:r>
              <a:rPr lang="en-US" sz="1400" dirty="0" err="1">
                <a:solidFill>
                  <a:srgbClr val="FFFFFF"/>
                </a:solidFill>
              </a:rPr>
              <a:t>protéger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ou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protéger</a:t>
            </a:r>
            <a:r>
              <a:rPr lang="en-US" sz="1400" dirty="0">
                <a:solidFill>
                  <a:srgbClr val="FFFFFF"/>
                </a:solidFill>
              </a:rPr>
              <a:t> de </a:t>
            </a:r>
            <a:r>
              <a:rPr lang="en-US" sz="1400" dirty="0" err="1">
                <a:solidFill>
                  <a:srgbClr val="FFFFFF"/>
                </a:solidFill>
              </a:rPr>
              <a:t>lieux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ou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d’autres</a:t>
            </a:r>
            <a:r>
              <a:rPr lang="en-US" sz="1400" dirty="0">
                <a:solidFill>
                  <a:srgbClr val="FFFFFF"/>
                </a:solidFill>
              </a:rPr>
              <a:t> individus.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Mage de Combat, un Mage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</a:t>
            </a:r>
            <a:r>
              <a:rPr lang="en-US" sz="1400" dirty="0" err="1">
                <a:solidFill>
                  <a:srgbClr val="FFFFFF"/>
                </a:solidFill>
              </a:rPr>
              <a:t>magie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guerrière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Le </a:t>
            </a:r>
            <a:r>
              <a:rPr lang="en-US" sz="1400" dirty="0" err="1">
                <a:solidFill>
                  <a:srgbClr val="FFFFFF"/>
                </a:solidFill>
              </a:rPr>
              <a:t>Lightomancien</a:t>
            </a:r>
            <a:r>
              <a:rPr lang="en-US" sz="1400" dirty="0">
                <a:solidFill>
                  <a:srgbClr val="FFFFFF"/>
                </a:solidFill>
              </a:rPr>
              <a:t>, un Mage </a:t>
            </a:r>
            <a:r>
              <a:rPr lang="en-US" sz="1400" dirty="0" err="1">
                <a:solidFill>
                  <a:srgbClr val="FFFFFF"/>
                </a:solidFill>
              </a:rPr>
              <a:t>spécialisé</a:t>
            </a:r>
            <a:r>
              <a:rPr lang="en-US" sz="1400" dirty="0">
                <a:solidFill>
                  <a:srgbClr val="FFFFFF"/>
                </a:solidFill>
              </a:rPr>
              <a:t> dans la </a:t>
            </a:r>
            <a:r>
              <a:rPr lang="en-US" sz="1400" dirty="0" err="1">
                <a:solidFill>
                  <a:srgbClr val="FFFFFF"/>
                </a:solidFill>
              </a:rPr>
              <a:t>magie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lumineuse</a:t>
            </a:r>
            <a:r>
              <a:rPr lang="en-US" sz="1400" dirty="0">
                <a:solidFill>
                  <a:srgbClr val="FFFFFF"/>
                </a:solidFill>
              </a:rPr>
              <a:t> afin de </a:t>
            </a:r>
            <a:r>
              <a:rPr lang="en-US" sz="1400" dirty="0" err="1">
                <a:solidFill>
                  <a:srgbClr val="FFFFFF"/>
                </a:solidFill>
              </a:rPr>
              <a:t>s’en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servir</a:t>
            </a:r>
            <a:r>
              <a:rPr lang="en-US" sz="1400" dirty="0">
                <a:solidFill>
                  <a:srgbClr val="FFFFFF"/>
                </a:solidFill>
              </a:rPr>
              <a:t> dans les </a:t>
            </a:r>
            <a:r>
              <a:rPr lang="en-US" sz="1400" dirty="0" err="1">
                <a:solidFill>
                  <a:srgbClr val="FFFFFF"/>
                </a:solidFill>
              </a:rPr>
              <a:t>endroits</a:t>
            </a:r>
            <a:r>
              <a:rPr lang="en-US" sz="1400" dirty="0">
                <a:solidFill>
                  <a:srgbClr val="FFFFFF"/>
                </a:solidFill>
              </a:rPr>
              <a:t> somber </a:t>
            </a:r>
            <a:r>
              <a:rPr lang="en-US" sz="1400" dirty="0" err="1">
                <a:solidFill>
                  <a:srgbClr val="FFFFFF"/>
                </a:solidFill>
              </a:rPr>
              <a:t>ou</a:t>
            </a:r>
            <a:r>
              <a:rPr lang="en-US" sz="1400" dirty="0">
                <a:solidFill>
                  <a:srgbClr val="FFFFFF"/>
                </a:solidFill>
              </a:rPr>
              <a:t> pour </a:t>
            </a:r>
            <a:r>
              <a:rPr lang="en-US" sz="1400" dirty="0" err="1">
                <a:solidFill>
                  <a:srgbClr val="FFFFFF"/>
                </a:solidFill>
              </a:rPr>
              <a:t>gêner</a:t>
            </a:r>
            <a:r>
              <a:rPr lang="en-US" sz="1400" dirty="0">
                <a:solidFill>
                  <a:srgbClr val="FFFFFF"/>
                </a:solidFill>
              </a:rPr>
              <a:t> les </a:t>
            </a:r>
            <a:r>
              <a:rPr lang="en-US" sz="1400" dirty="0" err="1">
                <a:solidFill>
                  <a:srgbClr val="FFFFFF"/>
                </a:solidFill>
              </a:rPr>
              <a:t>ennemis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FCAE75-F86D-49D9-9FE8-44E405CB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 fontScale="90000"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Les Sous-Classes magiques (2)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5CC22D-604A-4FDF-8756-6E3173A32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724" y="-8851"/>
            <a:ext cx="3364781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582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534</Words>
  <Application>Microsoft Office PowerPoint</Application>
  <PresentationFormat>Grand écran</PresentationFormat>
  <Paragraphs>60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Les classes</vt:lpstr>
      <vt:lpstr>Les classes de combattants</vt:lpstr>
      <vt:lpstr>Les classes magiques</vt:lpstr>
      <vt:lpstr>Les classes furtives</vt:lpstr>
      <vt:lpstr>Les classes à distance</vt:lpstr>
      <vt:lpstr>Les Sous-Classes</vt:lpstr>
      <vt:lpstr>Les Sous-Classes combattantes </vt:lpstr>
      <vt:lpstr>Les Sous-Classes magiques</vt:lpstr>
      <vt:lpstr>Les Sous-Classes magiques (2)</vt:lpstr>
      <vt:lpstr>Les Sous-Classes Furtives</vt:lpstr>
      <vt:lpstr>Les Sous-Classes à Distance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classes</dc:title>
  <dc:creator>Ambro Liberty</dc:creator>
  <cp:lastModifiedBy>Ambro Liberty</cp:lastModifiedBy>
  <cp:revision>8</cp:revision>
  <dcterms:created xsi:type="dcterms:W3CDTF">2019-07-28T21:53:17Z</dcterms:created>
  <dcterms:modified xsi:type="dcterms:W3CDTF">2019-07-28T22:38:24Z</dcterms:modified>
</cp:coreProperties>
</file>